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
  </p:notesMasterIdLst>
  <p:sldIdLst>
    <p:sldId id="256" r:id="rId2"/>
    <p:sldId id="264" r:id="rId3"/>
    <p:sldId id="269" r:id="rId4"/>
    <p:sldId id="263" r:id="rId5"/>
    <p:sldId id="268" r:id="rId6"/>
  </p:sldIdLst>
  <p:sldSz cx="6858000" cy="9144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265" autoAdjust="0"/>
  </p:normalViewPr>
  <p:slideViewPr>
    <p:cSldViewPr>
      <p:cViewPr varScale="1">
        <p:scale>
          <a:sx n="61" d="100"/>
          <a:sy n="61" d="100"/>
        </p:scale>
        <p:origin x="1272"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0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nidad%20de%20Analisis\Desktop\respaldo%20junio%202014\Desktop\REPORTES\TRANSPARENCIA\TRANSPARENCIA\GRAFICAS%20GENERALES%20DE%20DETENID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nidad%20de%20Analisis\Desktop\BLANCA\REPORTES\TRANSPARENCIA\GRAFICAS%20GENERALES%20DE%20DETENID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nidad%20de%20Analisis\Desktop\BLANCA\REPORTES\TRANSPARENCIA\GRAFICAS%20PARA%20T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nidad%20de%20Analisis\Desktop\BLANCA\REPORTES\TRANSPARENCIA\GRAFICAS%20PARA%20T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nidad%20de%20Analisis\Desktop\BLANCA\REPORTES\TRANSPARENCIA\GRAFICAS%20PARA%20T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nidad%20de%20Analisis\Desktop\BLANCA\REPORTES\TRANSPARENCIA\GRAFICAS%20PARA%20T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119039800"/>
        <c:axId val="119043336"/>
        <c:axId val="0"/>
      </c:bar3DChart>
      <c:catAx>
        <c:axId val="119039800"/>
        <c:scaling>
          <c:orientation val="minMax"/>
        </c:scaling>
        <c:delete val="0"/>
        <c:axPos val="b"/>
        <c:majorTickMark val="none"/>
        <c:minorTickMark val="none"/>
        <c:tickLblPos val="nextTo"/>
        <c:crossAx val="119043336"/>
        <c:crosses val="autoZero"/>
        <c:auto val="1"/>
        <c:lblAlgn val="ctr"/>
        <c:lblOffset val="100"/>
        <c:noMultiLvlLbl val="0"/>
      </c:catAx>
      <c:valAx>
        <c:axId val="119043336"/>
        <c:scaling>
          <c:orientation val="minMax"/>
        </c:scaling>
        <c:delete val="1"/>
        <c:axPos val="l"/>
        <c:numFmt formatCode="General" sourceLinked="1"/>
        <c:majorTickMark val="none"/>
        <c:minorTickMark val="none"/>
        <c:tickLblPos val="nextTo"/>
        <c:crossAx val="119039800"/>
        <c:crosses val="autoZero"/>
        <c:crossBetween val="between"/>
        <c:majorUnit val="100"/>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'2014'!$C$284:$C$285</c:f>
              <c:strCache>
                <c:ptCount val="1"/>
                <c:pt idx="0">
                  <c:v>FEMENINO FALTAS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'2014'!$B$286:$B$287</c:f>
              <c:strCache>
                <c:ptCount val="2"/>
                <c:pt idx="0">
                  <c:v>MAYOR DE EDAD</c:v>
                </c:pt>
                <c:pt idx="1">
                  <c:v>MENOR DE EDAD</c:v>
                </c:pt>
              </c:strCache>
            </c:strRef>
          </c:cat>
          <c:val>
            <c:numRef>
              <c:f>'2014'!$C$286:$C$287</c:f>
              <c:numCache>
                <c:formatCode>General</c:formatCode>
                <c:ptCount val="2"/>
                <c:pt idx="0">
                  <c:v>24</c:v>
                </c:pt>
                <c:pt idx="1">
                  <c:v>6</c:v>
                </c:pt>
              </c:numCache>
            </c:numRef>
          </c:val>
        </c:ser>
        <c:ser>
          <c:idx val="1"/>
          <c:order val="1"/>
          <c:tx>
            <c:strRef>
              <c:f>'2014'!$D$284:$D$285</c:f>
              <c:strCache>
                <c:ptCount val="1"/>
                <c:pt idx="0">
                  <c:v>FEMENINO DELITOS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'2014'!$B$286:$B$287</c:f>
              <c:strCache>
                <c:ptCount val="2"/>
                <c:pt idx="0">
                  <c:v>MAYOR DE EDAD</c:v>
                </c:pt>
                <c:pt idx="1">
                  <c:v>MENOR DE EDAD</c:v>
                </c:pt>
              </c:strCache>
            </c:strRef>
          </c:cat>
          <c:val>
            <c:numRef>
              <c:f>'2014'!$D$286:$D$287</c:f>
              <c:numCache>
                <c:formatCode>General</c:formatCode>
                <c:ptCount val="2"/>
                <c:pt idx="0">
                  <c:v>3</c:v>
                </c:pt>
                <c:pt idx="1">
                  <c:v>0</c:v>
                </c:pt>
              </c:numCache>
            </c:numRef>
          </c:val>
        </c:ser>
        <c:ser>
          <c:idx val="2"/>
          <c:order val="2"/>
          <c:tx>
            <c:strRef>
              <c:f>'2014'!$E$260:$E$261</c:f>
              <c:strCache>
                <c:ptCount val="1"/>
                <c:pt idx="0">
                  <c:v>MASCULINO FALTAS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'2014'!$B$286:$B$287</c:f>
              <c:strCache>
                <c:ptCount val="2"/>
                <c:pt idx="0">
                  <c:v>MAYOR DE EDAD</c:v>
                </c:pt>
                <c:pt idx="1">
                  <c:v>MENOR DE EDAD</c:v>
                </c:pt>
              </c:strCache>
            </c:strRef>
          </c:cat>
          <c:val>
            <c:numRef>
              <c:f>'2014'!$E$286:$E$287</c:f>
              <c:numCache>
                <c:formatCode>General</c:formatCode>
                <c:ptCount val="2"/>
                <c:pt idx="0">
                  <c:v>303</c:v>
                </c:pt>
                <c:pt idx="1">
                  <c:v>111</c:v>
                </c:pt>
              </c:numCache>
            </c:numRef>
          </c:val>
        </c:ser>
        <c:ser>
          <c:idx val="3"/>
          <c:order val="3"/>
          <c:tx>
            <c:strRef>
              <c:f>'2014'!$F$260:$F$261</c:f>
              <c:strCache>
                <c:ptCount val="1"/>
                <c:pt idx="0">
                  <c:v>MASCULINO DELITOS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'2014'!$B$286:$B$287</c:f>
              <c:strCache>
                <c:ptCount val="2"/>
                <c:pt idx="0">
                  <c:v>MAYOR DE EDAD</c:v>
                </c:pt>
                <c:pt idx="1">
                  <c:v>MENOR DE EDAD</c:v>
                </c:pt>
              </c:strCache>
            </c:strRef>
          </c:cat>
          <c:val>
            <c:numRef>
              <c:f>'2014'!$F$286:$F$287</c:f>
              <c:numCache>
                <c:formatCode>General</c:formatCode>
                <c:ptCount val="2"/>
                <c:pt idx="0">
                  <c:v>18</c:v>
                </c:pt>
                <c:pt idx="1">
                  <c:v>0</c:v>
                </c:pt>
              </c:numCache>
            </c:numRef>
          </c:val>
        </c:ser>
        <c:dLbls>
          <c:showLegendKey val="0"/>
          <c:showVal val="0"/>
          <c:showCatName val="0"/>
          <c:showSerName val="0"/>
          <c:showPercent val="0"/>
          <c:showBubbleSize val="0"/>
        </c:dLbls>
        <c:gapWidth val="150"/>
        <c:axId val="119170424"/>
        <c:axId val="119545624"/>
      </c:barChart>
      <c:catAx>
        <c:axId val="119170424"/>
        <c:scaling>
          <c:orientation val="minMax"/>
        </c:scaling>
        <c:delete val="0"/>
        <c:axPos val="b"/>
        <c:numFmt formatCode="General" sourceLinked="0"/>
        <c:majorTickMark val="out"/>
        <c:minorTickMark val="none"/>
        <c:tickLblPos val="nextTo"/>
        <c:crossAx val="119545624"/>
        <c:crosses val="autoZero"/>
        <c:auto val="1"/>
        <c:lblAlgn val="ctr"/>
        <c:lblOffset val="100"/>
        <c:noMultiLvlLbl val="0"/>
      </c:catAx>
      <c:valAx>
        <c:axId val="119545624"/>
        <c:scaling>
          <c:orientation val="minMax"/>
        </c:scaling>
        <c:delete val="1"/>
        <c:axPos val="l"/>
        <c:numFmt formatCode="General" sourceLinked="1"/>
        <c:majorTickMark val="out"/>
        <c:minorTickMark val="none"/>
        <c:tickLblPos val="nextTo"/>
        <c:crossAx val="119170424"/>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dirty="0" smtClean="0"/>
              <a:t>CLASIFICACION</a:t>
            </a:r>
            <a:r>
              <a:rPr lang="es-MX" baseline="0" dirty="0" smtClean="0"/>
              <a:t> Y CUANTIFICACIÓN </a:t>
            </a:r>
            <a:endParaRPr lang="es-MX" dirty="0"/>
          </a:p>
        </c:rich>
      </c:tx>
      <c:layout>
        <c:manualLayout>
          <c:xMode val="edge"/>
          <c:yMode val="edge"/>
          <c:x val="0.21884199090598092"/>
          <c:y val="0"/>
        </c:manualLayout>
      </c:layout>
      <c:overlay val="1"/>
    </c:title>
    <c:autoTitleDeleted val="0"/>
    <c:plotArea>
      <c:layout>
        <c:manualLayout>
          <c:layoutTarget val="inner"/>
          <c:xMode val="edge"/>
          <c:yMode val="edge"/>
          <c:x val="2.384807156674831E-2"/>
          <c:y val="0.13827063716478313"/>
          <c:w val="0.93929581783009519"/>
          <c:h val="0.36725979948424592"/>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MENSUAL!$N$36:$N$44</c:f>
              <c:strCache>
                <c:ptCount val="9"/>
                <c:pt idx="0">
                  <c:v>ALCANCE</c:v>
                </c:pt>
                <c:pt idx="1">
                  <c:v>ATROPELLO</c:v>
                </c:pt>
                <c:pt idx="2">
                  <c:v>CRUCERO</c:v>
                </c:pt>
                <c:pt idx="3">
                  <c:v>DIVERSO</c:v>
                </c:pt>
                <c:pt idx="4">
                  <c:v>ESTRELLAMIENTO</c:v>
                </c:pt>
                <c:pt idx="5">
                  <c:v>FRONTAL</c:v>
                </c:pt>
                <c:pt idx="6">
                  <c:v>LATERAL</c:v>
                </c:pt>
                <c:pt idx="7">
                  <c:v>SALIDA DE CAMINO</c:v>
                </c:pt>
                <c:pt idx="8">
                  <c:v>VOLCADURA</c:v>
                </c:pt>
              </c:strCache>
            </c:strRef>
          </c:cat>
          <c:val>
            <c:numRef>
              <c:f>MENSUAL!$O$36:$O$44</c:f>
              <c:numCache>
                <c:formatCode>General</c:formatCode>
                <c:ptCount val="9"/>
                <c:pt idx="0">
                  <c:v>12</c:v>
                </c:pt>
                <c:pt idx="1">
                  <c:v>3</c:v>
                </c:pt>
                <c:pt idx="2">
                  <c:v>15</c:v>
                </c:pt>
                <c:pt idx="3">
                  <c:v>20</c:v>
                </c:pt>
                <c:pt idx="4">
                  <c:v>16</c:v>
                </c:pt>
                <c:pt idx="5">
                  <c:v>12</c:v>
                </c:pt>
                <c:pt idx="6">
                  <c:v>14</c:v>
                </c:pt>
                <c:pt idx="7">
                  <c:v>4</c:v>
                </c:pt>
                <c:pt idx="8">
                  <c:v>2</c:v>
                </c:pt>
              </c:numCache>
            </c:numRef>
          </c:val>
        </c:ser>
        <c:dLbls>
          <c:showLegendKey val="0"/>
          <c:showVal val="0"/>
          <c:showCatName val="0"/>
          <c:showSerName val="0"/>
          <c:showPercent val="0"/>
          <c:showBubbleSize val="0"/>
        </c:dLbls>
        <c:gapWidth val="210"/>
        <c:overlap val="-2"/>
        <c:axId val="119621800"/>
        <c:axId val="119624232"/>
      </c:barChart>
      <c:catAx>
        <c:axId val="119621800"/>
        <c:scaling>
          <c:orientation val="minMax"/>
        </c:scaling>
        <c:delete val="0"/>
        <c:axPos val="b"/>
        <c:numFmt formatCode="General" sourceLinked="0"/>
        <c:majorTickMark val="out"/>
        <c:minorTickMark val="none"/>
        <c:tickLblPos val="nextTo"/>
        <c:txPr>
          <a:bodyPr rot="-5400000" vert="horz"/>
          <a:lstStyle/>
          <a:p>
            <a:pPr>
              <a:defRPr/>
            </a:pPr>
            <a:endParaRPr lang="es-ES"/>
          </a:p>
        </c:txPr>
        <c:crossAx val="119624232"/>
        <c:crosses val="autoZero"/>
        <c:auto val="1"/>
        <c:lblAlgn val="ctr"/>
        <c:lblOffset val="100"/>
        <c:noMultiLvlLbl val="0"/>
      </c:catAx>
      <c:valAx>
        <c:axId val="119624232"/>
        <c:scaling>
          <c:orientation val="minMax"/>
        </c:scaling>
        <c:delete val="1"/>
        <c:axPos val="l"/>
        <c:numFmt formatCode="General" sourceLinked="1"/>
        <c:majorTickMark val="out"/>
        <c:minorTickMark val="none"/>
        <c:tickLblPos val="nextTo"/>
        <c:crossAx val="1196218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MX"/>
              <a:t>CLASIFICACIÓN Y CUANTIFICACIÓN </a:t>
            </a:r>
          </a:p>
          <a:p>
            <a:pPr>
              <a:defRPr/>
            </a:pPr>
            <a:r>
              <a:rPr lang="es-MX"/>
              <a:t>POR DE DÍA DE LA SEMANA </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MENSUAL!$B$9:$B$15</c:f>
              <c:strCache>
                <c:ptCount val="7"/>
                <c:pt idx="0">
                  <c:v>LUNES</c:v>
                </c:pt>
                <c:pt idx="1">
                  <c:v>MARTES</c:v>
                </c:pt>
                <c:pt idx="2">
                  <c:v>MIÉRCOLES</c:v>
                </c:pt>
                <c:pt idx="3">
                  <c:v>JUEVES</c:v>
                </c:pt>
                <c:pt idx="4">
                  <c:v>VIERNES</c:v>
                </c:pt>
                <c:pt idx="5">
                  <c:v>SÁBADO</c:v>
                </c:pt>
                <c:pt idx="6">
                  <c:v>DOMINGO</c:v>
                </c:pt>
              </c:strCache>
            </c:strRef>
          </c:cat>
          <c:val>
            <c:numRef>
              <c:f>MENSUAL!$F$9:$F$15</c:f>
              <c:numCache>
                <c:formatCode>General</c:formatCode>
                <c:ptCount val="7"/>
                <c:pt idx="0">
                  <c:v>13</c:v>
                </c:pt>
                <c:pt idx="1">
                  <c:v>8</c:v>
                </c:pt>
                <c:pt idx="2">
                  <c:v>11</c:v>
                </c:pt>
                <c:pt idx="3">
                  <c:v>9</c:v>
                </c:pt>
                <c:pt idx="4">
                  <c:v>8</c:v>
                </c:pt>
                <c:pt idx="5">
                  <c:v>25</c:v>
                </c:pt>
                <c:pt idx="6">
                  <c:v>24</c:v>
                </c:pt>
              </c:numCache>
            </c:numRef>
          </c:val>
        </c:ser>
        <c:dLbls>
          <c:showLegendKey val="0"/>
          <c:showVal val="0"/>
          <c:showCatName val="0"/>
          <c:showSerName val="0"/>
          <c:showPercent val="0"/>
          <c:showBubbleSize val="0"/>
        </c:dLbls>
        <c:gapWidth val="150"/>
        <c:axId val="119692808"/>
        <c:axId val="119693192"/>
      </c:barChart>
      <c:catAx>
        <c:axId val="119692808"/>
        <c:scaling>
          <c:orientation val="minMax"/>
        </c:scaling>
        <c:delete val="0"/>
        <c:axPos val="b"/>
        <c:numFmt formatCode="General" sourceLinked="1"/>
        <c:majorTickMark val="none"/>
        <c:minorTickMark val="none"/>
        <c:tickLblPos val="nextTo"/>
        <c:txPr>
          <a:bodyPr rot="-5400000" vert="horz"/>
          <a:lstStyle/>
          <a:p>
            <a:pPr>
              <a:defRPr/>
            </a:pPr>
            <a:endParaRPr lang="es-ES"/>
          </a:p>
        </c:txPr>
        <c:crossAx val="119693192"/>
        <c:crosses val="autoZero"/>
        <c:auto val="1"/>
        <c:lblAlgn val="ctr"/>
        <c:lblOffset val="100"/>
        <c:noMultiLvlLbl val="0"/>
      </c:catAx>
      <c:valAx>
        <c:axId val="119693192"/>
        <c:scaling>
          <c:orientation val="minMax"/>
        </c:scaling>
        <c:delete val="1"/>
        <c:axPos val="l"/>
        <c:numFmt formatCode="General" sourceLinked="1"/>
        <c:majorTickMark val="out"/>
        <c:minorTickMark val="none"/>
        <c:tickLblPos val="nextTo"/>
        <c:crossAx val="1196928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MENSUAL!$B$21</c:f>
              <c:strCache>
                <c:ptCount val="1"/>
                <c:pt idx="0">
                  <c:v>ALCANCE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MENSUAL!$O$21:$R$21</c:f>
              <c:numCache>
                <c:formatCode>General</c:formatCode>
                <c:ptCount val="4"/>
                <c:pt idx="0">
                  <c:v>12</c:v>
                </c:pt>
                <c:pt idx="1">
                  <c:v>1</c:v>
                </c:pt>
                <c:pt idx="2">
                  <c:v>3</c:v>
                </c:pt>
                <c:pt idx="3">
                  <c:v>0</c:v>
                </c:pt>
              </c:numCache>
            </c:numRef>
          </c:val>
        </c:ser>
        <c:ser>
          <c:idx val="1"/>
          <c:order val="1"/>
          <c:tx>
            <c:strRef>
              <c:f>MENSUAL!$B$22</c:f>
              <c:strCache>
                <c:ptCount val="1"/>
                <c:pt idx="0">
                  <c:v>ATROPELLO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MENSUAL!$O$22:$R$22</c:f>
              <c:numCache>
                <c:formatCode>General</c:formatCode>
                <c:ptCount val="4"/>
                <c:pt idx="0">
                  <c:v>3</c:v>
                </c:pt>
                <c:pt idx="1">
                  <c:v>2</c:v>
                </c:pt>
                <c:pt idx="2">
                  <c:v>2</c:v>
                </c:pt>
                <c:pt idx="3">
                  <c:v>0</c:v>
                </c:pt>
              </c:numCache>
            </c:numRef>
          </c:val>
        </c:ser>
        <c:ser>
          <c:idx val="2"/>
          <c:order val="2"/>
          <c:tx>
            <c:strRef>
              <c:f>MENSUAL!$B$23</c:f>
              <c:strCache>
                <c:ptCount val="1"/>
                <c:pt idx="0">
                  <c:v>CRUCERO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MENSUAL!$O$23:$R$23</c:f>
              <c:numCache>
                <c:formatCode>General</c:formatCode>
                <c:ptCount val="4"/>
                <c:pt idx="0">
                  <c:v>15</c:v>
                </c:pt>
                <c:pt idx="1">
                  <c:v>5</c:v>
                </c:pt>
                <c:pt idx="2">
                  <c:v>7</c:v>
                </c:pt>
                <c:pt idx="3">
                  <c:v>0</c:v>
                </c:pt>
              </c:numCache>
            </c:numRef>
          </c:val>
        </c:ser>
        <c:ser>
          <c:idx val="3"/>
          <c:order val="3"/>
          <c:tx>
            <c:strRef>
              <c:f>MENSUAL!$B$24</c:f>
              <c:strCache>
                <c:ptCount val="1"/>
                <c:pt idx="0">
                  <c:v>DIVERSO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MENSUAL!$O$24:$R$24</c:f>
              <c:numCache>
                <c:formatCode>General</c:formatCode>
                <c:ptCount val="4"/>
                <c:pt idx="0">
                  <c:v>20</c:v>
                </c:pt>
                <c:pt idx="1">
                  <c:v>1</c:v>
                </c:pt>
                <c:pt idx="2">
                  <c:v>4</c:v>
                </c:pt>
                <c:pt idx="3">
                  <c:v>0</c:v>
                </c:pt>
              </c:numCache>
            </c:numRef>
          </c:val>
        </c:ser>
        <c:ser>
          <c:idx val="4"/>
          <c:order val="4"/>
          <c:tx>
            <c:strRef>
              <c:f>MENSUAL!$B$25</c:f>
              <c:strCache>
                <c:ptCount val="1"/>
                <c:pt idx="0">
                  <c:v>ESTRELLAMIENTO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MENSUAL!$O$25:$R$25</c:f>
              <c:numCache>
                <c:formatCode>General</c:formatCode>
                <c:ptCount val="4"/>
                <c:pt idx="0">
                  <c:v>16</c:v>
                </c:pt>
                <c:pt idx="1">
                  <c:v>0</c:v>
                </c:pt>
                <c:pt idx="2">
                  <c:v>0</c:v>
                </c:pt>
                <c:pt idx="3">
                  <c:v>0</c:v>
                </c:pt>
              </c:numCache>
            </c:numRef>
          </c:val>
        </c:ser>
        <c:ser>
          <c:idx val="5"/>
          <c:order val="5"/>
          <c:tx>
            <c:strRef>
              <c:f>MENSUAL!$B$26</c:f>
              <c:strCache>
                <c:ptCount val="1"/>
                <c:pt idx="0">
                  <c:v>FRONTAL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MENSUAL!$O$26:$R$26</c:f>
              <c:numCache>
                <c:formatCode>General</c:formatCode>
                <c:ptCount val="4"/>
                <c:pt idx="0">
                  <c:v>12</c:v>
                </c:pt>
                <c:pt idx="1">
                  <c:v>6</c:v>
                </c:pt>
                <c:pt idx="2">
                  <c:v>15</c:v>
                </c:pt>
                <c:pt idx="3">
                  <c:v>1</c:v>
                </c:pt>
              </c:numCache>
            </c:numRef>
          </c:val>
        </c:ser>
        <c:ser>
          <c:idx val="6"/>
          <c:order val="6"/>
          <c:tx>
            <c:strRef>
              <c:f>MENSUAL!$B$27</c:f>
              <c:strCache>
                <c:ptCount val="1"/>
                <c:pt idx="0">
                  <c:v>LATERAL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MENSUAL!$O$27:$R$27</c:f>
              <c:numCache>
                <c:formatCode>General</c:formatCode>
                <c:ptCount val="4"/>
                <c:pt idx="0">
                  <c:v>14</c:v>
                </c:pt>
                <c:pt idx="1">
                  <c:v>3</c:v>
                </c:pt>
                <c:pt idx="2">
                  <c:v>4</c:v>
                </c:pt>
                <c:pt idx="3">
                  <c:v>0</c:v>
                </c:pt>
              </c:numCache>
            </c:numRef>
          </c:val>
        </c:ser>
        <c:ser>
          <c:idx val="7"/>
          <c:order val="7"/>
          <c:tx>
            <c:strRef>
              <c:f>MENSUAL!$B$28</c:f>
              <c:strCache>
                <c:ptCount val="1"/>
                <c:pt idx="0">
                  <c:v>SALIDA DE CAMINO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MENSUAL!$O$28:$R$28</c:f>
              <c:numCache>
                <c:formatCode>General</c:formatCode>
                <c:ptCount val="4"/>
                <c:pt idx="0">
                  <c:v>4</c:v>
                </c:pt>
                <c:pt idx="1">
                  <c:v>1</c:v>
                </c:pt>
                <c:pt idx="2">
                  <c:v>3</c:v>
                </c:pt>
                <c:pt idx="3">
                  <c:v>0</c:v>
                </c:pt>
              </c:numCache>
            </c:numRef>
          </c:val>
        </c:ser>
        <c:ser>
          <c:idx val="8"/>
          <c:order val="8"/>
          <c:tx>
            <c:strRef>
              <c:f>MENSUAL!$B$29</c:f>
              <c:strCache>
                <c:ptCount val="1"/>
                <c:pt idx="0">
                  <c:v>VOLCADURA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MENSUAL!$I$20:$L$20</c:f>
              <c:strCache>
                <c:ptCount val="4"/>
                <c:pt idx="0">
                  <c:v>TOTAL DE ACCIDENTES</c:v>
                </c:pt>
                <c:pt idx="1">
                  <c:v>ACCIDENTES VIALES CON LESIONADOS</c:v>
                </c:pt>
                <c:pt idx="2">
                  <c:v>CANTIDAD DE LESIONADOS REGISTRADOS</c:v>
                </c:pt>
                <c:pt idx="3">
                  <c:v>MUERTOS</c:v>
                </c:pt>
              </c:strCache>
            </c:strRef>
          </c:cat>
          <c:val>
            <c:numRef>
              <c:f>MENSUAL!$O$29:$R$29</c:f>
              <c:numCache>
                <c:formatCode>General</c:formatCode>
                <c:ptCount val="4"/>
                <c:pt idx="0">
                  <c:v>2</c:v>
                </c:pt>
                <c:pt idx="1">
                  <c:v>1</c:v>
                </c:pt>
                <c:pt idx="2">
                  <c:v>1</c:v>
                </c:pt>
                <c:pt idx="3">
                  <c:v>0</c:v>
                </c:pt>
              </c:numCache>
            </c:numRef>
          </c:val>
        </c:ser>
        <c:ser>
          <c:idx val="9"/>
          <c:order val="9"/>
          <c:tx>
            <c:strRef>
              <c:f>MENSUAL!$B$30</c:f>
              <c:strCache>
                <c:ptCount val="1"/>
                <c:pt idx="0">
                  <c:v>CAIDA DE PERSONA</c:v>
                </c:pt>
              </c:strCache>
            </c:strRef>
          </c:tx>
          <c:invertIfNegative val="0"/>
          <c:cat>
            <c:strRef>
              <c:f>MENSUAL!$I$20:$L$20</c:f>
              <c:strCache>
                <c:ptCount val="4"/>
                <c:pt idx="0">
                  <c:v>TOTAL DE ACCIDENTES</c:v>
                </c:pt>
                <c:pt idx="1">
                  <c:v>ACCIDENTES VIALES CON LESIONADOS</c:v>
                </c:pt>
                <c:pt idx="2">
                  <c:v>CANTIDAD DE LESIONADOS REGISTRADOS</c:v>
                </c:pt>
                <c:pt idx="3">
                  <c:v>MUERTOS</c:v>
                </c:pt>
              </c:strCache>
            </c:strRef>
          </c:cat>
          <c:val>
            <c:numRef>
              <c:f>MENSUAL!$O$30:$R$30</c:f>
              <c:numCache>
                <c:formatCode>General</c:formatCode>
                <c:ptCount val="4"/>
                <c:pt idx="0">
                  <c:v>0</c:v>
                </c:pt>
                <c:pt idx="1">
                  <c:v>0</c:v>
                </c:pt>
                <c:pt idx="3">
                  <c:v>0</c:v>
                </c:pt>
              </c:numCache>
            </c:numRef>
          </c:val>
        </c:ser>
        <c:dLbls>
          <c:showLegendKey val="0"/>
          <c:showVal val="0"/>
          <c:showCatName val="0"/>
          <c:showSerName val="0"/>
          <c:showPercent val="0"/>
          <c:showBubbleSize val="0"/>
        </c:dLbls>
        <c:gapWidth val="150"/>
        <c:axId val="172714072"/>
        <c:axId val="172718576"/>
      </c:barChart>
      <c:catAx>
        <c:axId val="172714072"/>
        <c:scaling>
          <c:orientation val="minMax"/>
        </c:scaling>
        <c:delete val="0"/>
        <c:axPos val="b"/>
        <c:numFmt formatCode="General" sourceLinked="0"/>
        <c:majorTickMark val="out"/>
        <c:minorTickMark val="none"/>
        <c:tickLblPos val="nextTo"/>
        <c:crossAx val="172718576"/>
        <c:crosses val="autoZero"/>
        <c:auto val="1"/>
        <c:lblAlgn val="ctr"/>
        <c:lblOffset val="100"/>
        <c:noMultiLvlLbl val="0"/>
      </c:catAx>
      <c:valAx>
        <c:axId val="172718576"/>
        <c:scaling>
          <c:orientation val="minMax"/>
        </c:scaling>
        <c:delete val="1"/>
        <c:axPos val="l"/>
        <c:numFmt formatCode="General" sourceLinked="1"/>
        <c:majorTickMark val="out"/>
        <c:minorTickMark val="none"/>
        <c:tickLblPos val="nextTo"/>
        <c:crossAx val="172714072"/>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9735848526955662E-2"/>
          <c:y val="0"/>
          <c:w val="0.9002641514730445"/>
          <c:h val="0.71106456692913389"/>
        </c:manualLayout>
      </c:layout>
      <c:barChart>
        <c:barDir val="col"/>
        <c:grouping val="clustered"/>
        <c:varyColors val="0"/>
        <c:ser>
          <c:idx val="0"/>
          <c:order val="0"/>
          <c:tx>
            <c:strRef>
              <c:f>MENSUAL!$B$54</c:f>
              <c:strCache>
                <c:ptCount val="1"/>
                <c:pt idx="0">
                  <c:v>SIN DATOS POR HUIDA</c:v>
                </c:pt>
              </c:strCache>
            </c:strRef>
          </c:tx>
          <c:invertIfNegative val="0"/>
          <c:cat>
            <c:strRef>
              <c:f>MENSUAL!$O$53:$R$53</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MENSUAL!$O$54:$R$54</c:f>
              <c:numCache>
                <c:formatCode>General</c:formatCode>
                <c:ptCount val="4"/>
                <c:pt idx="0">
                  <c:v>36</c:v>
                </c:pt>
                <c:pt idx="1">
                  <c:v>10</c:v>
                </c:pt>
                <c:pt idx="2">
                  <c:v>19</c:v>
                </c:pt>
                <c:pt idx="3">
                  <c:v>1</c:v>
                </c:pt>
              </c:numCache>
            </c:numRef>
          </c:val>
        </c:ser>
        <c:ser>
          <c:idx val="1"/>
          <c:order val="1"/>
          <c:tx>
            <c:strRef>
              <c:f>MENSUAL!$B$55</c:f>
              <c:strCache>
                <c:ptCount val="1"/>
                <c:pt idx="0">
                  <c:v>EBRIEDAD COMPLETA</c:v>
                </c:pt>
              </c:strCache>
            </c:strRef>
          </c:tx>
          <c:invertIfNegative val="0"/>
          <c:cat>
            <c:strRef>
              <c:f>MENSUAL!$O$53:$R$53</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MENSUAL!$O$55:$R$55</c:f>
              <c:numCache>
                <c:formatCode>General</c:formatCode>
                <c:ptCount val="4"/>
                <c:pt idx="0">
                  <c:v>8</c:v>
                </c:pt>
                <c:pt idx="1">
                  <c:v>1</c:v>
                </c:pt>
                <c:pt idx="2">
                  <c:v>2</c:v>
                </c:pt>
                <c:pt idx="3">
                  <c:v>0</c:v>
                </c:pt>
              </c:numCache>
            </c:numRef>
          </c:val>
        </c:ser>
        <c:ser>
          <c:idx val="2"/>
          <c:order val="2"/>
          <c:tx>
            <c:strRef>
              <c:f>MENSUAL!$B$56</c:f>
              <c:strCache>
                <c:ptCount val="1"/>
                <c:pt idx="0">
                  <c:v>EBRIEDAD INCOMPLETA</c:v>
                </c:pt>
              </c:strCache>
            </c:strRef>
          </c:tx>
          <c:invertIfNegative val="0"/>
          <c:cat>
            <c:strRef>
              <c:f>MENSUAL!$O$53:$R$53</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MENSUAL!$O$56:$R$56</c:f>
              <c:numCache>
                <c:formatCode>General</c:formatCode>
                <c:ptCount val="4"/>
                <c:pt idx="0">
                  <c:v>8</c:v>
                </c:pt>
                <c:pt idx="1">
                  <c:v>4</c:v>
                </c:pt>
                <c:pt idx="2">
                  <c:v>8</c:v>
                </c:pt>
                <c:pt idx="3">
                  <c:v>0</c:v>
                </c:pt>
              </c:numCache>
            </c:numRef>
          </c:val>
        </c:ser>
        <c:ser>
          <c:idx val="3"/>
          <c:order val="3"/>
          <c:tx>
            <c:strRef>
              <c:f>MENSUAL!$B$57</c:f>
              <c:strCache>
                <c:ptCount val="1"/>
                <c:pt idx="0">
                  <c:v>NO EBRIEDAD</c:v>
                </c:pt>
              </c:strCache>
            </c:strRef>
          </c:tx>
          <c:invertIfNegative val="0"/>
          <c:cat>
            <c:strRef>
              <c:f>MENSUAL!$O$53:$R$53</c:f>
              <c:strCache>
                <c:ptCount val="4"/>
                <c:pt idx="0">
                  <c:v>ACCIDENTES POR CONDICIONES DEL CONDUCTOR</c:v>
                </c:pt>
                <c:pt idx="1">
                  <c:v>ACCIDENTES CON LESIONADOS POR CONDICIONES DEL CONDUCTOR</c:v>
                </c:pt>
                <c:pt idx="2">
                  <c:v>TOTAL DE LESIONADOS  POR CONDICIONES DEL CONDUCTOR</c:v>
                </c:pt>
                <c:pt idx="3">
                  <c:v>MUERTOS  POR CONDICIONES DEL CONDUCTOR</c:v>
                </c:pt>
              </c:strCache>
            </c:strRef>
          </c:cat>
          <c:val>
            <c:numRef>
              <c:f>MENSUAL!$O$57:$R$57</c:f>
              <c:numCache>
                <c:formatCode>General</c:formatCode>
                <c:ptCount val="4"/>
                <c:pt idx="0">
                  <c:v>62</c:v>
                </c:pt>
                <c:pt idx="1">
                  <c:v>10</c:v>
                </c:pt>
                <c:pt idx="2">
                  <c:v>20</c:v>
                </c:pt>
                <c:pt idx="3">
                  <c:v>0</c:v>
                </c:pt>
              </c:numCache>
            </c:numRef>
          </c:val>
        </c:ser>
        <c:dLbls>
          <c:showLegendKey val="0"/>
          <c:showVal val="0"/>
          <c:showCatName val="0"/>
          <c:showSerName val="0"/>
          <c:showPercent val="0"/>
          <c:showBubbleSize val="0"/>
        </c:dLbls>
        <c:gapWidth val="150"/>
        <c:overlap val="-20"/>
        <c:axId val="172719360"/>
        <c:axId val="172719752"/>
      </c:barChart>
      <c:catAx>
        <c:axId val="172719360"/>
        <c:scaling>
          <c:orientation val="minMax"/>
        </c:scaling>
        <c:delete val="0"/>
        <c:axPos val="b"/>
        <c:numFmt formatCode="General" sourceLinked="0"/>
        <c:majorTickMark val="none"/>
        <c:minorTickMark val="none"/>
        <c:tickLblPos val="nextTo"/>
        <c:crossAx val="172719752"/>
        <c:crosses val="autoZero"/>
        <c:auto val="1"/>
        <c:lblAlgn val="ctr"/>
        <c:lblOffset val="100"/>
        <c:noMultiLvlLbl val="0"/>
      </c:catAx>
      <c:valAx>
        <c:axId val="172719752"/>
        <c:scaling>
          <c:orientation val="minMax"/>
        </c:scaling>
        <c:delete val="1"/>
        <c:axPos val="l"/>
        <c:numFmt formatCode="General" sourceLinked="1"/>
        <c:majorTickMark val="none"/>
        <c:minorTickMark val="none"/>
        <c:tickLblPos val="nextTo"/>
        <c:crossAx val="17271936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D1623B-3DFF-434D-B3A7-B89DEF87E96A}" type="datetimeFigureOut">
              <a:rPr lang="es-MX" smtClean="0"/>
              <a:pPr/>
              <a:t>28/05/2015</a:t>
            </a:fld>
            <a:endParaRPr lang="es-MX"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8E0832-1092-4527-B734-DC4083A18745}" type="slidenum">
              <a:rPr lang="es-MX" smtClean="0"/>
              <a:pPr/>
              <a:t>‹Nº›</a:t>
            </a:fld>
            <a:endParaRPr lang="es-MX" dirty="0"/>
          </a:p>
        </p:txBody>
      </p:sp>
    </p:spTree>
    <p:extLst>
      <p:ext uri="{BB962C8B-B14F-4D97-AF65-F5344CB8AC3E}">
        <p14:creationId xmlns:p14="http://schemas.microsoft.com/office/powerpoint/2010/main" val="199829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197100" y="696913"/>
            <a:ext cx="26162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1F799F5-6343-41DC-AB3F-EAD02F668938}" type="slidenum">
              <a:rPr lang="es-MX" smtClean="0"/>
              <a:pPr/>
              <a:t>1</a:t>
            </a:fld>
            <a:endParaRPr lang="es-MX" dirty="0"/>
          </a:p>
        </p:txBody>
      </p:sp>
    </p:spTree>
    <p:extLst>
      <p:ext uri="{BB962C8B-B14F-4D97-AF65-F5344CB8AC3E}">
        <p14:creationId xmlns:p14="http://schemas.microsoft.com/office/powerpoint/2010/main" val="337304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2</a:t>
            </a:fld>
            <a:endParaRPr lang="es-MX" dirty="0"/>
          </a:p>
        </p:txBody>
      </p:sp>
    </p:spTree>
    <p:extLst>
      <p:ext uri="{BB962C8B-B14F-4D97-AF65-F5344CB8AC3E}">
        <p14:creationId xmlns:p14="http://schemas.microsoft.com/office/powerpoint/2010/main" val="263859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3</a:t>
            </a:fld>
            <a:endParaRPr lang="es-MX" dirty="0"/>
          </a:p>
        </p:txBody>
      </p:sp>
    </p:spTree>
    <p:extLst>
      <p:ext uri="{BB962C8B-B14F-4D97-AF65-F5344CB8AC3E}">
        <p14:creationId xmlns:p14="http://schemas.microsoft.com/office/powerpoint/2010/main" val="68839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F8E0832-1092-4527-B734-DC4083A18745}" type="slidenum">
              <a:rPr lang="es-MX" smtClean="0"/>
              <a:pPr/>
              <a:t>4</a:t>
            </a:fld>
            <a:endParaRPr lang="es-MX" dirty="0"/>
          </a:p>
        </p:txBody>
      </p:sp>
    </p:spTree>
    <p:extLst>
      <p:ext uri="{BB962C8B-B14F-4D97-AF65-F5344CB8AC3E}">
        <p14:creationId xmlns:p14="http://schemas.microsoft.com/office/powerpoint/2010/main" val="170929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3BD02-C8BD-4257-8E5F-13E51ECBC2CB}" type="datetimeFigureOut">
              <a:rPr lang="es-MX" smtClean="0"/>
              <a:pPr/>
              <a:t>28/05/2015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5B07A98-6FB9-4326-BE28-957112DE2659}"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D93BD02-C8BD-4257-8E5F-13E51ECBC2CB}" type="datetimeFigureOut">
              <a:rPr lang="es-MX" smtClean="0"/>
              <a:pPr/>
              <a:t>28/05/2015</a:t>
            </a:fld>
            <a:endParaRPr lang="es-MX" dirty="0"/>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B07A98-6FB9-4326-BE28-957112DE2659}"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ORTADA 1.jpg"/>
          <p:cNvPicPr>
            <a:picLocks noChangeAspect="1"/>
          </p:cNvPicPr>
          <p:nvPr/>
        </p:nvPicPr>
        <p:blipFill>
          <a:blip r:embed="rId3" cstate="print"/>
          <a:srcRect l="6688" t="6871" r="3538" b="12075"/>
          <a:stretch>
            <a:fillRect/>
          </a:stretch>
        </p:blipFill>
        <p:spPr>
          <a:xfrm>
            <a:off x="458670" y="285720"/>
            <a:ext cx="6156684" cy="4572032"/>
          </a:xfrm>
          <a:prstGeom prst="rect">
            <a:avLst/>
          </a:prstGeom>
        </p:spPr>
      </p:pic>
      <p:sp>
        <p:nvSpPr>
          <p:cNvPr id="3" name="2 CuadroTexto"/>
          <p:cNvSpPr txBox="1"/>
          <p:nvPr/>
        </p:nvSpPr>
        <p:spPr>
          <a:xfrm>
            <a:off x="4939534" y="8143900"/>
            <a:ext cx="1146468" cy="369332"/>
          </a:xfrm>
          <a:prstGeom prst="rect">
            <a:avLst/>
          </a:prstGeom>
          <a:noFill/>
        </p:spPr>
        <p:txBody>
          <a:bodyPr wrap="none" rtlCol="0">
            <a:spAutoFit/>
          </a:bodyPr>
          <a:lstStyle/>
          <a:p>
            <a:pPr algn="ctr"/>
            <a:r>
              <a:rPr lang="en-US" dirty="0" err="1" smtClean="0"/>
              <a:t>Abril</a:t>
            </a:r>
            <a:r>
              <a:rPr lang="en-US" dirty="0" smtClean="0"/>
              <a:t> 2015</a:t>
            </a:r>
          </a:p>
        </p:txBody>
      </p:sp>
    </p:spTree>
    <p:extLst>
      <p:ext uri="{BB962C8B-B14F-4D97-AF65-F5344CB8AC3E}">
        <p14:creationId xmlns:p14="http://schemas.microsoft.com/office/powerpoint/2010/main" val="16277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6" name="5 Rectángulo"/>
          <p:cNvSpPr/>
          <p:nvPr/>
        </p:nvSpPr>
        <p:spPr>
          <a:xfrm>
            <a:off x="285728" y="1571604"/>
            <a:ext cx="6357982" cy="7109639"/>
          </a:xfrm>
          <a:prstGeom prst="rect">
            <a:avLst/>
          </a:prstGeom>
        </p:spPr>
        <p:txBody>
          <a:bodyPr wrap="square">
            <a:spAutoFit/>
          </a:bodyPr>
          <a:lstStyle/>
          <a:p>
            <a:pPr algn="ctr"/>
            <a:r>
              <a:rPr lang="es-MX" sz="1200" dirty="0" smtClean="0">
                <a:latin typeface="Arial" pitchFamily="34" charset="0"/>
                <a:cs typeface="Arial" pitchFamily="34" charset="0"/>
              </a:rPr>
              <a:t>TRANSPARENCIA</a:t>
            </a:r>
          </a:p>
          <a:p>
            <a:pPr algn="ctr"/>
            <a:r>
              <a:rPr lang="es-MX" sz="1200" dirty="0" smtClean="0">
                <a:latin typeface="Arial" pitchFamily="34" charset="0"/>
                <a:cs typeface="Arial" pitchFamily="34" charset="0"/>
              </a:rPr>
              <a:t>SECRETARIA DE SEGURIDAD PÚBLICA </a:t>
            </a:r>
          </a:p>
          <a:p>
            <a:pPr algn="ctr"/>
            <a:r>
              <a:rPr lang="es-MX" sz="1200" dirty="0" smtClean="0">
                <a:latin typeface="Arial" pitchFamily="34" charset="0"/>
                <a:cs typeface="Arial" pitchFamily="34" charset="0"/>
              </a:rPr>
              <a:t>VIALIDAD Y  TRÁNSITO DE CD. JUÁREZ, NUEVO LEÓN.</a:t>
            </a:r>
          </a:p>
          <a:p>
            <a:pPr algn="ctr"/>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Del mismo Artículo 14 de la referida Ley de Transparencia y Acceso a la Información Pública del Estado de Nuevo León, dice: Además de lo señalado en el artículo 10, los Administraciones Públicas Municipales deberán hacer  pública en su portal de Internet la siguiente información: Pero en su Fracción VII, </a:t>
            </a:r>
          </a:p>
          <a:p>
            <a:pPr algn="just"/>
            <a:endParaRPr lang="es-MX" sz="1200" dirty="0" smtClean="0">
              <a:latin typeface="Arial" pitchFamily="34" charset="0"/>
              <a:cs typeface="Arial" pitchFamily="34" charset="0"/>
            </a:endParaRPr>
          </a:p>
          <a:p>
            <a:r>
              <a:rPr lang="es-MX" sz="1200" b="1" u="sng" dirty="0" smtClean="0">
                <a:latin typeface="Arial" pitchFamily="34" charset="0"/>
                <a:cs typeface="Arial" pitchFamily="34" charset="0"/>
              </a:rPr>
              <a:t>VII.-Estadísticas e indicadores del desempeño de los cuerpos de Seguridad, Tránsito y las demás entidades de la administración municipal;</a:t>
            </a:r>
            <a:r>
              <a:rPr lang="es-MX" sz="1200" b="1" dirty="0" smtClean="0">
                <a:latin typeface="Arial" pitchFamily="34" charset="0"/>
                <a:cs typeface="Arial" pitchFamily="34" charset="0"/>
              </a:rPr>
              <a:t>  Se informa:</a:t>
            </a:r>
          </a:p>
          <a:p>
            <a:endParaRPr lang="es-MX" sz="1200" b="1" dirty="0" smtClean="0">
              <a:latin typeface="Arial" pitchFamily="34" charset="0"/>
              <a:cs typeface="Arial" pitchFamily="34" charset="0"/>
            </a:endParaRPr>
          </a:p>
          <a:p>
            <a:r>
              <a:rPr lang="es-MX" sz="1200" b="1" u="sng" dirty="0" smtClean="0">
                <a:latin typeface="Arial" pitchFamily="34" charset="0"/>
                <a:cs typeface="Arial" pitchFamily="34" charset="0"/>
              </a:rPr>
              <a:t>INDICADORES  EN  CUANTO  A  SEGURIDAD  PÚBLICA  O  DE  POLICÍA </a:t>
            </a:r>
            <a:r>
              <a:rPr lang="es-MX" sz="1200" b="1" u="sng" dirty="0" smtClean="0">
                <a:solidFill>
                  <a:srgbClr val="FF0000"/>
                </a:solidFill>
                <a:latin typeface="Arial" pitchFamily="34" charset="0"/>
                <a:cs typeface="Arial" pitchFamily="34" charset="0"/>
              </a:rPr>
              <a:t>CORRESPONDIENTE  DEL  01  AL  30 DE  ABRIL DE  2015.</a:t>
            </a:r>
          </a:p>
          <a:p>
            <a:endParaRPr lang="es-MX" sz="1200" b="1" u="sng" dirty="0" smtClean="0">
              <a:solidFill>
                <a:srgbClr val="FF0000"/>
              </a:solidFill>
              <a:latin typeface="Arial" pitchFamily="34" charset="0"/>
              <a:cs typeface="Arial" pitchFamily="34" charset="0"/>
            </a:endParaRPr>
          </a:p>
          <a:p>
            <a:pPr algn="r"/>
            <a:r>
              <a:rPr lang="es-MX" sz="1200" b="1" u="sng" dirty="0" smtClean="0">
                <a:latin typeface="Arial" pitchFamily="34" charset="0"/>
                <a:cs typeface="Arial" pitchFamily="34" charset="0"/>
              </a:rPr>
              <a:t>DIRECCIÓN DE POLICÍA</a:t>
            </a:r>
          </a:p>
          <a:p>
            <a:pPr algn="r"/>
            <a:endParaRPr lang="es-MX" sz="1200" b="1" dirty="0" smtClean="0">
              <a:latin typeface="Arial" pitchFamily="34" charset="0"/>
              <a:cs typeface="Arial" pitchFamily="34" charset="0"/>
            </a:endParaRPr>
          </a:p>
          <a:p>
            <a:pPr algn="just"/>
            <a:r>
              <a:rPr lang="es-MX" sz="1200" dirty="0" smtClean="0">
                <a:latin typeface="Arial" pitchFamily="34" charset="0"/>
                <a:cs typeface="Arial" pitchFamily="34" charset="0"/>
              </a:rPr>
              <a:t>	Detenciones realizadas debidas a conductas de índoles delictivos y por infracciones administrativas en el mes de marzo clasificadas por rangos de edades y género.</a:t>
            </a: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r>
              <a:rPr lang="es-MX" sz="1200" dirty="0" smtClean="0">
                <a:latin typeface="Arial" pitchFamily="34" charset="0"/>
                <a:cs typeface="Arial" pitchFamily="34" charset="0"/>
              </a:rPr>
              <a:t>.</a:t>
            </a:r>
            <a:endParaRPr lang="es-MX" sz="1200" dirty="0">
              <a:latin typeface="Arial" pitchFamily="34" charset="0"/>
              <a:cs typeface="Arial" pitchFamily="34" charset="0"/>
            </a:endParaRPr>
          </a:p>
        </p:txBody>
      </p:sp>
      <p:graphicFrame>
        <p:nvGraphicFramePr>
          <p:cNvPr id="9" name="11 Gráfico"/>
          <p:cNvGraphicFramePr/>
          <p:nvPr/>
        </p:nvGraphicFramePr>
        <p:xfrm>
          <a:off x="214290" y="5286380"/>
          <a:ext cx="6500858" cy="3571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20 Gráfico"/>
          <p:cNvGraphicFramePr/>
          <p:nvPr/>
        </p:nvGraphicFramePr>
        <p:xfrm>
          <a:off x="214290" y="5286380"/>
          <a:ext cx="6466114" cy="34290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442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115" name="114 Rectángulo"/>
          <p:cNvSpPr/>
          <p:nvPr/>
        </p:nvSpPr>
        <p:spPr>
          <a:xfrm>
            <a:off x="357166" y="1500166"/>
            <a:ext cx="6143668" cy="830997"/>
          </a:xfrm>
          <a:prstGeom prst="rect">
            <a:avLst/>
          </a:prstGeom>
        </p:spPr>
        <p:txBody>
          <a:bodyPr wrap="square">
            <a:spAutoFit/>
          </a:bodyPr>
          <a:lstStyle/>
          <a:p>
            <a:pPr algn="r"/>
            <a:r>
              <a:rPr lang="es-MX" sz="1200" b="1" u="sng" dirty="0" smtClean="0">
                <a:latin typeface="Arial" pitchFamily="34" charset="0"/>
                <a:cs typeface="Arial" pitchFamily="34" charset="0"/>
              </a:rPr>
              <a:t>DIRECCIÓN DE TRÁNSITO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Índices de accidentes registrados en el mes de abril 2015. Clasificados por tipos de accidentes.</a:t>
            </a:r>
          </a:p>
        </p:txBody>
      </p:sp>
      <p:sp>
        <p:nvSpPr>
          <p:cNvPr id="14" name="13 CuadroTexto"/>
          <p:cNvSpPr txBox="1"/>
          <p:nvPr/>
        </p:nvSpPr>
        <p:spPr>
          <a:xfrm>
            <a:off x="428604" y="8358214"/>
            <a:ext cx="6143668" cy="646331"/>
          </a:xfrm>
          <a:prstGeom prst="rect">
            <a:avLst/>
          </a:prstGeom>
          <a:noFill/>
        </p:spPr>
        <p:txBody>
          <a:bodyPr wrap="square" rtlCol="0">
            <a:spAutoFit/>
          </a:bodyPr>
          <a:lstStyle/>
          <a:p>
            <a:pPr algn="just"/>
            <a:r>
              <a:rPr lang="es-MX" sz="1200" dirty="0" smtClean="0">
                <a:latin typeface="Arial" pitchFamily="34" charset="0"/>
                <a:cs typeface="Arial" pitchFamily="34" charset="0"/>
              </a:rPr>
              <a:t>	Como podemos apreciar en la gráfica, los días de abril con mayor incidencia de accidentes registrados fueron desde el día sábado hasta el día lunes  de forma ascendente el domingo con 24 accidentes y descendente hacia el lunes con 13.</a:t>
            </a:r>
          </a:p>
        </p:txBody>
      </p:sp>
      <p:sp>
        <p:nvSpPr>
          <p:cNvPr id="16" name="15 Rectángulo"/>
          <p:cNvSpPr/>
          <p:nvPr/>
        </p:nvSpPr>
        <p:spPr>
          <a:xfrm>
            <a:off x="404664" y="5364088"/>
            <a:ext cx="6048672" cy="28575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428604" y="2428860"/>
            <a:ext cx="6048672" cy="28575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7" name="5 Gráfico"/>
          <p:cNvGraphicFramePr/>
          <p:nvPr/>
        </p:nvGraphicFramePr>
        <p:xfrm>
          <a:off x="500042" y="2571736"/>
          <a:ext cx="5857916" cy="2571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0 Gráfico"/>
          <p:cNvGraphicFramePr/>
          <p:nvPr/>
        </p:nvGraphicFramePr>
        <p:xfrm>
          <a:off x="357166" y="5357818"/>
          <a:ext cx="6072230" cy="23884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442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3"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3" cstate="print"/>
          <a:srcRect l="65750" t="31811" r="7475" b="33897"/>
          <a:stretch>
            <a:fillRect/>
          </a:stretch>
        </p:blipFill>
        <p:spPr>
          <a:xfrm>
            <a:off x="285728" y="142844"/>
            <a:ext cx="1285883" cy="1219405"/>
          </a:xfrm>
          <a:prstGeom prst="rect">
            <a:avLst/>
          </a:prstGeom>
        </p:spPr>
      </p:pic>
      <p:sp>
        <p:nvSpPr>
          <p:cNvPr id="115" name="114 Rectángulo"/>
          <p:cNvSpPr/>
          <p:nvPr/>
        </p:nvSpPr>
        <p:spPr>
          <a:xfrm>
            <a:off x="357166" y="1500166"/>
            <a:ext cx="6143668" cy="646331"/>
          </a:xfrm>
          <a:prstGeom prst="rect">
            <a:avLst/>
          </a:prstGeom>
        </p:spPr>
        <p:txBody>
          <a:bodyPr wrap="square">
            <a:spAutoFit/>
          </a:bodyPr>
          <a:lstStyle/>
          <a:p>
            <a:pPr algn="r"/>
            <a:r>
              <a:rPr lang="es-MX" sz="1200" b="1" u="sng" dirty="0" smtClean="0">
                <a:latin typeface="Arial" pitchFamily="34" charset="0"/>
                <a:cs typeface="Arial" pitchFamily="34" charset="0"/>
              </a:rPr>
              <a:t>DIRECCIÓN DE TRÁNSITO</a:t>
            </a:r>
          </a:p>
          <a:p>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a:t>
            </a:r>
          </a:p>
        </p:txBody>
      </p:sp>
      <p:sp>
        <p:nvSpPr>
          <p:cNvPr id="14" name="13 CuadroTexto"/>
          <p:cNvSpPr txBox="1"/>
          <p:nvPr/>
        </p:nvSpPr>
        <p:spPr>
          <a:xfrm>
            <a:off x="357166" y="7786710"/>
            <a:ext cx="6143668" cy="1200329"/>
          </a:xfrm>
          <a:prstGeom prst="rect">
            <a:avLst/>
          </a:prstGeom>
          <a:noFill/>
        </p:spPr>
        <p:txBody>
          <a:bodyPr wrap="square" rtlCol="0">
            <a:spAutoFit/>
          </a:bodyPr>
          <a:lstStyle/>
          <a:p>
            <a:pPr algn="just"/>
            <a:r>
              <a:rPr lang="es-MX" sz="1200" dirty="0" smtClean="0">
                <a:latin typeface="Arial" pitchFamily="34" charset="0"/>
                <a:cs typeface="Arial" pitchFamily="34" charset="0"/>
              </a:rPr>
              <a:t>	De los accidentes con lesionados indicados en la gráfica, hubo algunos que llegaron a ocasionar hasta 7 lesionados en un solo parte de accidente.</a:t>
            </a:r>
          </a:p>
          <a:p>
            <a:pPr algn="just"/>
            <a:endParaRPr lang="es-MX" sz="1200" dirty="0" smtClean="0">
              <a:latin typeface="Arial" pitchFamily="34" charset="0"/>
              <a:cs typeface="Arial" pitchFamily="34" charset="0"/>
            </a:endParaRPr>
          </a:p>
          <a:p>
            <a:pPr algn="just"/>
            <a:r>
              <a:rPr lang="es-MX" sz="1200" dirty="0" smtClean="0">
                <a:latin typeface="Arial" pitchFamily="34" charset="0"/>
                <a:cs typeface="Arial" pitchFamily="34" charset="0"/>
              </a:rPr>
              <a:t>	Cabe destacar que los sucesos con lesionados y fallecimientos  quedan de oficio a disposición del Ministerio Publico.</a:t>
            </a:r>
          </a:p>
          <a:p>
            <a:pPr algn="just"/>
            <a:endParaRPr lang="es-MX" sz="1200" dirty="0" smtClean="0">
              <a:latin typeface="Arial" pitchFamily="34" charset="0"/>
              <a:cs typeface="Arial" pitchFamily="34" charset="0"/>
            </a:endParaRPr>
          </a:p>
        </p:txBody>
      </p:sp>
      <p:sp>
        <p:nvSpPr>
          <p:cNvPr id="18" name="17 Rectángulo"/>
          <p:cNvSpPr/>
          <p:nvPr/>
        </p:nvSpPr>
        <p:spPr>
          <a:xfrm>
            <a:off x="428604" y="1857356"/>
            <a:ext cx="6048672" cy="571504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1" name="13 Gráfico"/>
          <p:cNvGraphicFramePr/>
          <p:nvPr/>
        </p:nvGraphicFramePr>
        <p:xfrm>
          <a:off x="428604" y="1857356"/>
          <a:ext cx="6072230" cy="5715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442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357166" y="6429389"/>
            <a:ext cx="6143668" cy="2339102"/>
          </a:xfrm>
          <a:prstGeom prst="rect">
            <a:avLst/>
          </a:prstGeom>
          <a:noFill/>
        </p:spPr>
        <p:txBody>
          <a:bodyPr wrap="square" rtlCol="0">
            <a:spAutoFit/>
          </a:bodyPr>
          <a:lstStyle/>
          <a:p>
            <a:pPr algn="just"/>
            <a:r>
              <a:rPr lang="es-MX" sz="1200" dirty="0" smtClean="0">
                <a:latin typeface="Arial" pitchFamily="34" charset="0"/>
                <a:cs typeface="Arial" pitchFamily="34" charset="0"/>
              </a:rPr>
              <a:t>	</a:t>
            </a:r>
            <a:r>
              <a:rPr lang="es-MX" sz="1000" dirty="0" smtClean="0">
                <a:latin typeface="Arial" pitchFamily="34" charset="0"/>
                <a:cs typeface="Arial" pitchFamily="34" charset="0"/>
              </a:rPr>
              <a:t>Llegándose a registrar 114 accidentes con 49 lesionados y 1 muerto de 114 accidentes observados en el mes de marzo 2015.</a:t>
            </a:r>
          </a:p>
          <a:p>
            <a:pPr algn="just"/>
            <a:endParaRPr lang="es-MX" sz="1000" dirty="0" smtClean="0">
              <a:latin typeface="Arial" pitchFamily="34" charset="0"/>
              <a:cs typeface="Arial" pitchFamily="34" charset="0"/>
            </a:endParaRPr>
          </a:p>
          <a:p>
            <a:pPr algn="r"/>
            <a:endParaRPr lang="es-MX" sz="1000" dirty="0" smtClean="0">
              <a:latin typeface="Arial" pitchFamily="34" charset="0"/>
              <a:cs typeface="Arial" pitchFamily="34" charset="0"/>
            </a:endParaRPr>
          </a:p>
          <a:p>
            <a:pPr algn="just"/>
            <a:r>
              <a:rPr lang="es-MX" sz="1000" dirty="0" smtClean="0">
                <a:latin typeface="Arial" pitchFamily="34" charset="0"/>
                <a:cs typeface="Arial" pitchFamily="34" charset="0"/>
              </a:rPr>
              <a:t>	Los cruceros con mayor número de accidentes registrados en el mes de marzo :</a:t>
            </a:r>
          </a:p>
          <a:p>
            <a:pPr algn="just"/>
            <a:r>
              <a:rPr lang="es-MX" sz="1000" dirty="0" smtClean="0">
                <a:latin typeface="Arial" pitchFamily="34" charset="0"/>
                <a:cs typeface="Arial" pitchFamily="34" charset="0"/>
              </a:rPr>
              <a:t>	1° Eloy Cavazos y San Roque.</a:t>
            </a:r>
          </a:p>
          <a:p>
            <a:pPr algn="just"/>
            <a:r>
              <a:rPr lang="es-MX" sz="1000" dirty="0" smtClean="0">
                <a:latin typeface="Arial" pitchFamily="34" charset="0"/>
                <a:cs typeface="Arial" pitchFamily="34" charset="0"/>
              </a:rPr>
              <a:t>	2° </a:t>
            </a:r>
            <a:r>
              <a:rPr lang="es-MX" sz="1000" dirty="0" err="1" smtClean="0">
                <a:latin typeface="Arial" pitchFamily="34" charset="0"/>
                <a:cs typeface="Arial" pitchFamily="34" charset="0"/>
              </a:rPr>
              <a:t>Carr</a:t>
            </a:r>
            <a:r>
              <a:rPr lang="es-MX" sz="1000" dirty="0" smtClean="0">
                <a:latin typeface="Arial" pitchFamily="34" charset="0"/>
                <a:cs typeface="Arial" pitchFamily="34" charset="0"/>
              </a:rPr>
              <a:t>. Reynosa y Kilometro 16.5.</a:t>
            </a:r>
          </a:p>
          <a:p>
            <a:pPr algn="just"/>
            <a:r>
              <a:rPr lang="es-MX" sz="1000" dirty="0" smtClean="0">
                <a:latin typeface="Arial" pitchFamily="34" charset="0"/>
                <a:cs typeface="Arial" pitchFamily="34" charset="0"/>
              </a:rPr>
              <a:t>	3° </a:t>
            </a:r>
            <a:r>
              <a:rPr lang="es-MX" sz="1000" dirty="0" err="1" smtClean="0">
                <a:latin typeface="Arial" pitchFamily="34" charset="0"/>
                <a:cs typeface="Arial" pitchFamily="34" charset="0"/>
              </a:rPr>
              <a:t>Carr</a:t>
            </a:r>
            <a:r>
              <a:rPr lang="es-MX" sz="1000" dirty="0" smtClean="0">
                <a:latin typeface="Arial" pitchFamily="34" charset="0"/>
                <a:cs typeface="Arial" pitchFamily="34" charset="0"/>
              </a:rPr>
              <a:t>. Reynosa y Kilometro 20.</a:t>
            </a:r>
          </a:p>
          <a:p>
            <a:pPr algn="just"/>
            <a:r>
              <a:rPr lang="es-MX" sz="1000" dirty="0" smtClean="0">
                <a:latin typeface="Arial" pitchFamily="34" charset="0"/>
                <a:cs typeface="Arial" pitchFamily="34" charset="0"/>
              </a:rPr>
              <a:t>	3° Arturo B. de la Garza y Teófilo Salinas</a:t>
            </a:r>
          </a:p>
          <a:p>
            <a:pPr algn="just"/>
            <a:r>
              <a:rPr lang="es-MX" sz="1000" dirty="0" smtClean="0">
                <a:latin typeface="Arial" pitchFamily="34" charset="0"/>
                <a:cs typeface="Arial" pitchFamily="34" charset="0"/>
              </a:rPr>
              <a:t>	5° Teófilo Salinas y Paseo de San Juan.</a:t>
            </a:r>
          </a:p>
          <a:p>
            <a:pPr algn="just"/>
            <a:r>
              <a:rPr lang="es-MX" sz="1000" dirty="0" smtClean="0">
                <a:latin typeface="Arial" pitchFamily="34" charset="0"/>
                <a:cs typeface="Arial" pitchFamily="34" charset="0"/>
              </a:rPr>
              <a:t>	</a:t>
            </a:r>
          </a:p>
          <a:p>
            <a:pPr algn="just"/>
            <a:r>
              <a:rPr lang="es-MX" sz="1000" dirty="0" smtClean="0">
                <a:latin typeface="Arial" pitchFamily="34" charset="0"/>
                <a:cs typeface="Arial" pitchFamily="34" charset="0"/>
              </a:rPr>
              <a:t>		</a:t>
            </a:r>
          </a:p>
          <a:p>
            <a:pPr algn="just"/>
            <a:r>
              <a:rPr lang="es-MX" sz="1200" dirty="0" smtClean="0">
                <a:latin typeface="Arial" pitchFamily="34" charset="0"/>
                <a:cs typeface="Arial" pitchFamily="34" charset="0"/>
              </a:rPr>
              <a:t>	</a:t>
            </a:r>
          </a:p>
          <a:p>
            <a:pPr algn="just"/>
            <a:endParaRPr lang="es-MX" sz="1200" dirty="0" smtClean="0">
              <a:latin typeface="Arial" pitchFamily="34" charset="0"/>
              <a:cs typeface="Arial" pitchFamily="34" charset="0"/>
            </a:endParaRPr>
          </a:p>
        </p:txBody>
      </p:sp>
      <p:cxnSp>
        <p:nvCxnSpPr>
          <p:cNvPr id="109" name="108 Conector recto"/>
          <p:cNvCxnSpPr/>
          <p:nvPr/>
        </p:nvCxnSpPr>
        <p:spPr>
          <a:xfrm>
            <a:off x="285728" y="1428728"/>
            <a:ext cx="6286544" cy="1588"/>
          </a:xfrm>
          <a:prstGeom prst="line">
            <a:avLst/>
          </a:prstGeom>
          <a:ln w="53975"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0" name="109 Imagen" descr="PORTADA 1.jpg"/>
          <p:cNvPicPr>
            <a:picLocks noChangeAspect="1"/>
          </p:cNvPicPr>
          <p:nvPr/>
        </p:nvPicPr>
        <p:blipFill>
          <a:blip r:embed="rId2" cstate="print"/>
          <a:srcRect l="6688" t="34928" r="50787" b="33897"/>
          <a:stretch>
            <a:fillRect/>
          </a:stretch>
        </p:blipFill>
        <p:spPr>
          <a:xfrm>
            <a:off x="4855366" y="71406"/>
            <a:ext cx="1645468" cy="1285884"/>
          </a:xfrm>
          <a:prstGeom prst="rect">
            <a:avLst/>
          </a:prstGeom>
        </p:spPr>
      </p:pic>
      <p:sp>
        <p:nvSpPr>
          <p:cNvPr id="111" name="3 CuadroTexto"/>
          <p:cNvSpPr txBox="1"/>
          <p:nvPr/>
        </p:nvSpPr>
        <p:spPr>
          <a:xfrm>
            <a:off x="1928802" y="428596"/>
            <a:ext cx="2571750" cy="6463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MX" sz="1200" b="1" dirty="0">
                <a:latin typeface="Arial" pitchFamily="34" charset="0"/>
                <a:cs typeface="Arial" pitchFamily="34" charset="0"/>
              </a:rPr>
              <a:t>SECRETARÍA DE SEGURIDAD PÚBLICA, </a:t>
            </a:r>
          </a:p>
          <a:p>
            <a:pPr algn="ctr"/>
            <a:r>
              <a:rPr lang="es-MX" sz="1200" b="1" dirty="0" smtClean="0">
                <a:latin typeface="Arial" pitchFamily="34" charset="0"/>
                <a:cs typeface="Arial" pitchFamily="34" charset="0"/>
              </a:rPr>
              <a:t>VIALIDAD </a:t>
            </a:r>
            <a:r>
              <a:rPr lang="es-MX" sz="1200" b="1" dirty="0">
                <a:latin typeface="Arial" pitchFamily="34" charset="0"/>
                <a:cs typeface="Arial" pitchFamily="34" charset="0"/>
              </a:rPr>
              <a:t>Y </a:t>
            </a:r>
            <a:r>
              <a:rPr lang="es-MX" sz="1200" b="1" dirty="0" smtClean="0">
                <a:latin typeface="Arial" pitchFamily="34" charset="0"/>
                <a:cs typeface="Arial" pitchFamily="34" charset="0"/>
              </a:rPr>
              <a:t>TRÁNSITO</a:t>
            </a:r>
            <a:endParaRPr lang="es-MX" sz="1200" b="1" dirty="0">
              <a:latin typeface="Arial" pitchFamily="34" charset="0"/>
              <a:cs typeface="Arial" pitchFamily="34" charset="0"/>
            </a:endParaRPr>
          </a:p>
        </p:txBody>
      </p:sp>
      <p:pic>
        <p:nvPicPr>
          <p:cNvPr id="112" name="111 Imagen" descr="PORTADA 1.jpg"/>
          <p:cNvPicPr>
            <a:picLocks noChangeAspect="1"/>
          </p:cNvPicPr>
          <p:nvPr/>
        </p:nvPicPr>
        <p:blipFill>
          <a:blip r:embed="rId2" cstate="print"/>
          <a:srcRect l="65750" t="31811" r="7475" b="33897"/>
          <a:stretch>
            <a:fillRect/>
          </a:stretch>
        </p:blipFill>
        <p:spPr>
          <a:xfrm>
            <a:off x="285728" y="142844"/>
            <a:ext cx="1285883" cy="1219405"/>
          </a:xfrm>
          <a:prstGeom prst="rect">
            <a:avLst/>
          </a:prstGeom>
        </p:spPr>
      </p:pic>
      <p:sp>
        <p:nvSpPr>
          <p:cNvPr id="11" name="10 CuadroTexto"/>
          <p:cNvSpPr txBox="1"/>
          <p:nvPr/>
        </p:nvSpPr>
        <p:spPr>
          <a:xfrm>
            <a:off x="428604" y="8519726"/>
            <a:ext cx="1143008" cy="338554"/>
          </a:xfrm>
          <a:prstGeom prst="rect">
            <a:avLst/>
          </a:prstGeom>
          <a:noFill/>
        </p:spPr>
        <p:txBody>
          <a:bodyPr wrap="square" rtlCol="0">
            <a:spAutoFit/>
          </a:bodyPr>
          <a:lstStyle/>
          <a:p>
            <a:r>
              <a:rPr lang="es-MX" sz="800" dirty="0" smtClean="0">
                <a:latin typeface="Arial" pitchFamily="34" charset="0"/>
                <a:cs typeface="Arial" pitchFamily="34" charset="0"/>
              </a:rPr>
              <a:t>VGP</a:t>
            </a:r>
          </a:p>
          <a:p>
            <a:r>
              <a:rPr lang="es-MX" sz="800" dirty="0" err="1" smtClean="0">
                <a:latin typeface="Arial" pitchFamily="34" charset="0"/>
                <a:cs typeface="Arial" pitchFamily="34" charset="0"/>
              </a:rPr>
              <a:t>mgga</a:t>
            </a:r>
            <a:r>
              <a:rPr lang="es-MX" sz="800" dirty="0" smtClean="0">
                <a:latin typeface="Arial" pitchFamily="34" charset="0"/>
                <a:cs typeface="Arial" pitchFamily="34" charset="0"/>
              </a:rPr>
              <a:t>*</a:t>
            </a:r>
          </a:p>
        </p:txBody>
      </p:sp>
      <p:sp>
        <p:nvSpPr>
          <p:cNvPr id="10" name="9 Rectángulo"/>
          <p:cNvSpPr/>
          <p:nvPr/>
        </p:nvSpPr>
        <p:spPr>
          <a:xfrm>
            <a:off x="428604" y="1571604"/>
            <a:ext cx="6000792" cy="478634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a:p>
        </p:txBody>
      </p:sp>
      <p:graphicFrame>
        <p:nvGraphicFramePr>
          <p:cNvPr id="13" name="14 Gráfico"/>
          <p:cNvGraphicFramePr/>
          <p:nvPr/>
        </p:nvGraphicFramePr>
        <p:xfrm>
          <a:off x="428604" y="1571605"/>
          <a:ext cx="6000792" cy="4786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22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3020</TotalTime>
  <Words>75</Words>
  <Application>Microsoft Office PowerPoint</Application>
  <PresentationFormat>Presentación en pantalla (4:3)</PresentationFormat>
  <Paragraphs>71</Paragraphs>
  <Slides>5</Slides>
  <Notes>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vector>
  </TitlesOfParts>
  <Company>Hogar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Junior</dc:creator>
  <cp:lastModifiedBy>mayra</cp:lastModifiedBy>
  <cp:revision>211</cp:revision>
  <cp:lastPrinted>2013-04-09T01:32:33Z</cp:lastPrinted>
  <dcterms:created xsi:type="dcterms:W3CDTF">2013-05-04T00:53:54Z</dcterms:created>
  <dcterms:modified xsi:type="dcterms:W3CDTF">2015-05-28T16:13:04Z</dcterms:modified>
</cp:coreProperties>
</file>